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03" r:id="rId2"/>
    <p:sldId id="257" r:id="rId3"/>
    <p:sldId id="258" r:id="rId4"/>
    <p:sldId id="259" r:id="rId5"/>
    <p:sldId id="256" r:id="rId6"/>
    <p:sldId id="260" r:id="rId7"/>
    <p:sldId id="280" r:id="rId8"/>
    <p:sldId id="281" r:id="rId9"/>
    <p:sldId id="261" r:id="rId10"/>
    <p:sldId id="279" r:id="rId11"/>
    <p:sldId id="262" r:id="rId12"/>
    <p:sldId id="282" r:id="rId13"/>
    <p:sldId id="263" r:id="rId14"/>
    <p:sldId id="283" r:id="rId15"/>
    <p:sldId id="274" r:id="rId16"/>
    <p:sldId id="301" r:id="rId17"/>
    <p:sldId id="264" r:id="rId18"/>
    <p:sldId id="284" r:id="rId19"/>
    <p:sldId id="285" r:id="rId20"/>
    <p:sldId id="265" r:id="rId21"/>
    <p:sldId id="300" r:id="rId22"/>
    <p:sldId id="286" r:id="rId23"/>
    <p:sldId id="287" r:id="rId24"/>
    <p:sldId id="288" r:id="rId25"/>
    <p:sldId id="299" r:id="rId26"/>
    <p:sldId id="289" r:id="rId27"/>
    <p:sldId id="290" r:id="rId28"/>
    <p:sldId id="270" r:id="rId29"/>
    <p:sldId id="291" r:id="rId30"/>
    <p:sldId id="292" r:id="rId31"/>
    <p:sldId id="293" r:id="rId32"/>
    <p:sldId id="294" r:id="rId33"/>
    <p:sldId id="295" r:id="rId34"/>
    <p:sldId id="296" r:id="rId35"/>
    <p:sldId id="297" r:id="rId36"/>
    <p:sldId id="298" r:id="rId37"/>
    <p:sldId id="30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638" autoAdjust="0"/>
  </p:normalViewPr>
  <p:slideViewPr>
    <p:cSldViewPr>
      <p:cViewPr varScale="1">
        <p:scale>
          <a:sx n="76" d="100"/>
          <a:sy n="76" d="100"/>
        </p:scale>
        <p:origin x="-1157" y="-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C05FEA-3E18-4BF6-8807-70F798DE55C8}" type="datetimeFigureOut">
              <a:rPr lang="en-US" smtClean="0"/>
              <a:t>3/2/2015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8C092C-DE84-48E7-AE2E-E3B1A5F5EE18}" type="slidenum">
              <a:rPr lang="en-US" smtClean="0"/>
              <a:t>‹#›</a:t>
            </a:fld>
            <a:endParaRPr lang="en-US"/>
          </a:p>
        </p:txBody>
      </p:sp>
    </p:spTree>
    <p:extLst>
      <p:ext uri="{BB962C8B-B14F-4D97-AF65-F5344CB8AC3E}">
        <p14:creationId xmlns:p14="http://schemas.microsoft.com/office/powerpoint/2010/main" val="87765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does</a:t>
            </a:r>
            <a:r>
              <a:rPr lang="en-US" baseline="0" dirty="0" smtClean="0"/>
              <a:t> his quote in your book mean to you?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208C092C-DE84-48E7-AE2E-E3B1A5F5EE18}"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Seal when under the Department of Transportation. Attempts have been made to privatize</a:t>
            </a:r>
            <a:r>
              <a:rPr lang="en-US" baseline="0" dirty="0" smtClean="0">
                <a:effectLst/>
              </a:rPr>
              <a:t> these public agency.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208C092C-DE84-48E7-AE2E-E3B1A5F5EE18}" type="slidenum">
              <a:rPr lang="en-US" smtClean="0"/>
              <a:t>12</a:t>
            </a:fld>
            <a:endParaRPr lang="en-US"/>
          </a:p>
        </p:txBody>
      </p:sp>
    </p:spTree>
    <p:extLst>
      <p:ext uri="{BB962C8B-B14F-4D97-AF65-F5344CB8AC3E}">
        <p14:creationId xmlns:p14="http://schemas.microsoft.com/office/powerpoint/2010/main" val="1502375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Crowd gathering on Wall Street</a:t>
            </a:r>
            <a:r>
              <a:rPr lang="en-US" baseline="0" dirty="0" smtClean="0"/>
              <a:t> during the Stock Market crash of 1929. The crash was due, in part, to a lack of regulation of the market.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208C092C-DE84-48E7-AE2E-E3B1A5F5EE18}" type="slidenum">
              <a:rPr lang="en-US" smtClean="0"/>
              <a:t>13</a:t>
            </a:fld>
            <a:endParaRPr lang="en-US"/>
          </a:p>
        </p:txBody>
      </p:sp>
    </p:spTree>
    <p:extLst>
      <p:ext uri="{BB962C8B-B14F-4D97-AF65-F5344CB8AC3E}">
        <p14:creationId xmlns:p14="http://schemas.microsoft.com/office/powerpoint/2010/main" val="959065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Sen. Carter Glass (D–Va.) and Rep. Henry B. </a:t>
            </a:r>
            <a:r>
              <a:rPr lang="en-US" dirty="0" err="1" smtClean="0">
                <a:effectLst/>
              </a:rPr>
              <a:t>Steagall</a:t>
            </a:r>
            <a:r>
              <a:rPr lang="en-US" dirty="0" smtClean="0">
                <a:effectLst/>
              </a:rPr>
              <a:t> (D–Ala.-3), the co-sponsors of the Glass–</a:t>
            </a:r>
            <a:r>
              <a:rPr lang="en-US" dirty="0" err="1" smtClean="0">
                <a:effectLst/>
              </a:rPr>
              <a:t>Steagall</a:t>
            </a:r>
            <a:r>
              <a:rPr lang="en-US" dirty="0" smtClean="0">
                <a:effectLst/>
              </a:rPr>
              <a:t> Act</a:t>
            </a:r>
            <a:r>
              <a:rPr lang="en-US" dirty="0" smtClean="0">
                <a:effectLst/>
              </a:rPr>
              <a:t>.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208C092C-DE84-48E7-AE2E-E3B1A5F5EE18}" type="slidenum">
              <a:rPr lang="en-US" smtClean="0"/>
              <a:t>14</a:t>
            </a:fld>
            <a:endParaRPr lang="en-US"/>
          </a:p>
        </p:txBody>
      </p:sp>
    </p:spTree>
    <p:extLst>
      <p:ext uri="{BB962C8B-B14F-4D97-AF65-F5344CB8AC3E}">
        <p14:creationId xmlns:p14="http://schemas.microsoft.com/office/powerpoint/2010/main" val="3184726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Wikipedia</a:t>
            </a:r>
            <a:endParaRPr lang="en-US" dirty="0"/>
          </a:p>
        </p:txBody>
      </p:sp>
      <p:sp>
        <p:nvSpPr>
          <p:cNvPr id="4" name="Slide Number Placeholder 3"/>
          <p:cNvSpPr>
            <a:spLocks noGrp="1"/>
          </p:cNvSpPr>
          <p:nvPr>
            <p:ph type="sldNum" sz="quarter" idx="10"/>
          </p:nvPr>
        </p:nvSpPr>
        <p:spPr/>
        <p:txBody>
          <a:bodyPr/>
          <a:lstStyle/>
          <a:p>
            <a:fld id="{208C092C-DE84-48E7-AE2E-E3B1A5F5EE18}" type="slidenum">
              <a:rPr lang="en-US" smtClean="0"/>
              <a:t>15</a:t>
            </a:fld>
            <a:endParaRPr lang="en-US"/>
          </a:p>
        </p:txBody>
      </p:sp>
    </p:spTree>
    <p:extLst>
      <p:ext uri="{BB962C8B-B14F-4D97-AF65-F5344CB8AC3E}">
        <p14:creationId xmlns:p14="http://schemas.microsoft.com/office/powerpoint/2010/main" val="2377943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Many municipal</a:t>
            </a:r>
            <a:r>
              <a:rPr lang="en-US" baseline="0" dirty="0" smtClean="0"/>
              <a:t> water supplies are targeted for </a:t>
            </a:r>
            <a:r>
              <a:rPr lang="en-US" baseline="0" dirty="0" smtClean="0"/>
              <a:t>privatization. 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208C092C-DE84-48E7-AE2E-E3B1A5F5EE18}" type="slidenum">
              <a:rPr lang="en-US" smtClean="0"/>
              <a:t>16</a:t>
            </a:fld>
            <a:endParaRPr lang="en-US"/>
          </a:p>
        </p:txBody>
      </p:sp>
    </p:spTree>
    <p:extLst>
      <p:ext uri="{BB962C8B-B14F-4D97-AF65-F5344CB8AC3E}">
        <p14:creationId xmlns:p14="http://schemas.microsoft.com/office/powerpoint/2010/main" val="4046809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Ronald Reagan supported a small government</a:t>
            </a:r>
            <a:r>
              <a:rPr lang="en-US" dirty="0" smtClean="0"/>
              <a:t>.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208C092C-DE84-48E7-AE2E-E3B1A5F5EE18}" type="slidenum">
              <a:rPr lang="en-US" smtClean="0"/>
              <a:t>17</a:t>
            </a:fld>
            <a:endParaRPr lang="en-US"/>
          </a:p>
        </p:txBody>
      </p:sp>
    </p:spTree>
    <p:extLst>
      <p:ext uri="{BB962C8B-B14F-4D97-AF65-F5344CB8AC3E}">
        <p14:creationId xmlns:p14="http://schemas.microsoft.com/office/powerpoint/2010/main" val="3565586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Supply-side economics proposes that tax decreases lead to economic growth. Historical data, however, shows no correlation between lower top marginal tax rates and GDP growth </a:t>
            </a:r>
            <a:r>
              <a:rPr lang="en-US" dirty="0" smtClean="0">
                <a:effectLst/>
              </a:rPr>
              <a:t>rate.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208C092C-DE84-48E7-AE2E-E3B1A5F5EE18}" type="slidenum">
              <a:rPr lang="en-US" smtClean="0"/>
              <a:t>18</a:t>
            </a:fld>
            <a:endParaRPr lang="en-US"/>
          </a:p>
        </p:txBody>
      </p:sp>
    </p:spTree>
    <p:extLst>
      <p:ext uri="{BB962C8B-B14F-4D97-AF65-F5344CB8AC3E}">
        <p14:creationId xmlns:p14="http://schemas.microsoft.com/office/powerpoint/2010/main" val="515940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208C092C-DE84-48E7-AE2E-E3B1A5F5EE18}" type="slidenum">
              <a:rPr lang="en-US" smtClean="0"/>
              <a:t>19</a:t>
            </a:fld>
            <a:endParaRPr lang="en-US"/>
          </a:p>
        </p:txBody>
      </p:sp>
    </p:spTree>
    <p:extLst>
      <p:ext uri="{BB962C8B-B14F-4D97-AF65-F5344CB8AC3E}">
        <p14:creationId xmlns:p14="http://schemas.microsoft.com/office/powerpoint/2010/main" val="2399581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208C092C-DE84-48E7-AE2E-E3B1A5F5EE18}" type="slidenum">
              <a:rPr lang="en-US" smtClean="0"/>
              <a:t>20</a:t>
            </a:fld>
            <a:endParaRPr lang="en-US"/>
          </a:p>
        </p:txBody>
      </p:sp>
    </p:spTree>
    <p:extLst>
      <p:ext uri="{BB962C8B-B14F-4D97-AF65-F5344CB8AC3E}">
        <p14:creationId xmlns:p14="http://schemas.microsoft.com/office/powerpoint/2010/main" val="3427997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208C092C-DE84-48E7-AE2E-E3B1A5F5EE18}" type="slidenum">
              <a:rPr lang="en-US" smtClean="0"/>
              <a:t>21</a:t>
            </a:fld>
            <a:endParaRPr lang="en-US"/>
          </a:p>
        </p:txBody>
      </p:sp>
    </p:spTree>
    <p:extLst>
      <p:ext uri="{BB962C8B-B14F-4D97-AF65-F5344CB8AC3E}">
        <p14:creationId xmlns:p14="http://schemas.microsoft.com/office/powerpoint/2010/main" val="3224020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Philosophy</a:t>
            </a:r>
            <a:r>
              <a:rPr lang="en-US" baseline="0" dirty="0" smtClean="0"/>
              <a:t> of neoliberalism – on the Milton Friedman</a:t>
            </a:r>
            <a:r>
              <a:rPr lang="en-US" baseline="0" dirty="0" smtClean="0"/>
              <a:t>. 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208C092C-DE84-48E7-AE2E-E3B1A5F5EE18}" type="slidenum">
              <a:rPr lang="en-US" smtClean="0"/>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Warren Buffett is an American business magnate, investor and philanthropist. He was the most successful investor of the 20th century. Buffett is the chairman, CEO and largest shareholder of Berkshire Hathaway</a:t>
            </a:r>
            <a:r>
              <a:rPr lang="en-US" baseline="0" dirty="0" smtClean="0"/>
              <a:t>, </a:t>
            </a:r>
            <a:r>
              <a:rPr lang="en-US" dirty="0" smtClean="0"/>
              <a:t>and consistently ranked among the world's wealthiest people</a:t>
            </a:r>
            <a:r>
              <a:rPr lang="en-US" dirty="0" smtClean="0"/>
              <a:t>.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208C092C-DE84-48E7-AE2E-E3B1A5F5EE18}" type="slidenum">
              <a:rPr lang="en-US" smtClean="0"/>
              <a:t>22</a:t>
            </a:fld>
            <a:endParaRPr lang="en-US"/>
          </a:p>
        </p:txBody>
      </p:sp>
    </p:spTree>
    <p:extLst>
      <p:ext uri="{BB962C8B-B14F-4D97-AF65-F5344CB8AC3E}">
        <p14:creationId xmlns:p14="http://schemas.microsoft.com/office/powerpoint/2010/main" val="610251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208C092C-DE84-48E7-AE2E-E3B1A5F5EE18}" type="slidenum">
              <a:rPr lang="en-US" smtClean="0"/>
              <a:t>23</a:t>
            </a:fld>
            <a:endParaRPr lang="en-US"/>
          </a:p>
        </p:txBody>
      </p:sp>
    </p:spTree>
    <p:extLst>
      <p:ext uri="{BB962C8B-B14F-4D97-AF65-F5344CB8AC3E}">
        <p14:creationId xmlns:p14="http://schemas.microsoft.com/office/powerpoint/2010/main" val="1062854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208C092C-DE84-48E7-AE2E-E3B1A5F5EE18}" type="slidenum">
              <a:rPr lang="en-US" smtClean="0"/>
              <a:t>24</a:t>
            </a:fld>
            <a:endParaRPr lang="en-US"/>
          </a:p>
        </p:txBody>
      </p:sp>
    </p:spTree>
    <p:extLst>
      <p:ext uri="{BB962C8B-B14F-4D97-AF65-F5344CB8AC3E}">
        <p14:creationId xmlns:p14="http://schemas.microsoft.com/office/powerpoint/2010/main" val="1727377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Congressional </a:t>
            </a:r>
            <a:r>
              <a:rPr lang="en-US" dirty="0" smtClean="0"/>
              <a:t>Outlays.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208C092C-DE84-48E7-AE2E-E3B1A5F5EE18}" type="slidenum">
              <a:rPr lang="en-US" smtClean="0"/>
              <a:t>25</a:t>
            </a:fld>
            <a:endParaRPr lang="en-US"/>
          </a:p>
        </p:txBody>
      </p:sp>
    </p:spTree>
    <p:extLst>
      <p:ext uri="{BB962C8B-B14F-4D97-AF65-F5344CB8AC3E}">
        <p14:creationId xmlns:p14="http://schemas.microsoft.com/office/powerpoint/2010/main" val="2868475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208C092C-DE84-48E7-AE2E-E3B1A5F5EE18}" type="slidenum">
              <a:rPr lang="en-US" smtClean="0"/>
              <a:t>27</a:t>
            </a:fld>
            <a:endParaRPr lang="en-US"/>
          </a:p>
        </p:txBody>
      </p:sp>
    </p:spTree>
    <p:extLst>
      <p:ext uri="{BB962C8B-B14F-4D97-AF65-F5344CB8AC3E}">
        <p14:creationId xmlns:p14="http://schemas.microsoft.com/office/powerpoint/2010/main" val="3388285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Bancroft Davis,</a:t>
            </a:r>
            <a:r>
              <a:rPr lang="en-US" baseline="0" dirty="0" smtClean="0">
                <a:effectLst/>
              </a:rPr>
              <a:t> </a:t>
            </a:r>
            <a:r>
              <a:rPr lang="en-US" dirty="0" smtClean="0">
                <a:effectLst/>
              </a:rPr>
              <a:t>the Court Reporter in the Santa Clara County v. Southern Pacific</a:t>
            </a:r>
            <a:r>
              <a:rPr lang="en-US" baseline="0" dirty="0" smtClean="0">
                <a:effectLst/>
              </a:rPr>
              <a:t> Railroad </a:t>
            </a:r>
            <a:r>
              <a:rPr lang="en-US" dirty="0" smtClean="0">
                <a:effectLst/>
              </a:rPr>
              <a:t>and former president of Newburgh and New York </a:t>
            </a:r>
            <a:r>
              <a:rPr lang="en-US" dirty="0" smtClean="0">
                <a:effectLst/>
              </a:rPr>
              <a:t>Railway.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208C092C-DE84-48E7-AE2E-E3B1A5F5EE18}" type="slidenum">
              <a:rPr lang="en-US" smtClean="0"/>
              <a:t>28</a:t>
            </a:fld>
            <a:endParaRPr lang="en-US"/>
          </a:p>
        </p:txBody>
      </p:sp>
    </p:spTree>
    <p:extLst>
      <p:ext uri="{BB962C8B-B14F-4D97-AF65-F5344CB8AC3E}">
        <p14:creationId xmlns:p14="http://schemas.microsoft.com/office/powerpoint/2010/main" val="6450838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Rockefeller as an industrial emperor, 1901 cartoon from </a:t>
            </a:r>
            <a:r>
              <a:rPr lang="en-US" i="1" dirty="0" smtClean="0">
                <a:effectLst/>
              </a:rPr>
              <a:t>Puck</a:t>
            </a:r>
            <a:r>
              <a:rPr lang="en-US" dirty="0" smtClean="0">
                <a:effectLst/>
              </a:rPr>
              <a:t> magazine. </a:t>
            </a:r>
            <a:r>
              <a:rPr lang="en-US" b="1" dirty="0" smtClean="0"/>
              <a:t>John Davison Rockefeller, Sr.</a:t>
            </a:r>
            <a:r>
              <a:rPr lang="en-US" dirty="0" smtClean="0"/>
              <a:t> (July 8, 1839 – May 23, 1937) was an American business magnate and philanthropist. He was a co-founder of the Standard Oil Company, which dominated the oil industry and was the first great U.S. business trust</a:t>
            </a:r>
            <a:r>
              <a:rPr lang="en-US" dirty="0" smtClean="0"/>
              <a:t>.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208C092C-DE84-48E7-AE2E-E3B1A5F5EE18}" type="slidenum">
              <a:rPr lang="en-US" smtClean="0"/>
              <a:t>29</a:t>
            </a:fld>
            <a:endParaRPr lang="en-US"/>
          </a:p>
        </p:txBody>
      </p:sp>
    </p:spTree>
    <p:extLst>
      <p:ext uri="{BB962C8B-B14F-4D97-AF65-F5344CB8AC3E}">
        <p14:creationId xmlns:p14="http://schemas.microsoft.com/office/powerpoint/2010/main" val="18080100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Knights</a:t>
            </a:r>
            <a:r>
              <a:rPr lang="en-US" baseline="0" dirty="0" smtClean="0"/>
              <a:t> of Labor </a:t>
            </a:r>
            <a:r>
              <a:rPr lang="en-US" dirty="0" smtClean="0"/>
              <a:t>was the largest and one of the most important American labor organizations of the 1880s. Its most important leader was Terence V. Powderly. The Knights promoted the social and cultural uplift of the workingman, rejected Socialism and radicalism, demanded the eight-hour day. and promoted the producers ethic of republicanism</a:t>
            </a:r>
            <a:r>
              <a:rPr lang="en-US" dirty="0" smtClean="0"/>
              <a:t>.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208C092C-DE84-48E7-AE2E-E3B1A5F5EE18}" type="slidenum">
              <a:rPr lang="en-US" smtClean="0"/>
              <a:t>30</a:t>
            </a:fld>
            <a:endParaRPr lang="en-US"/>
          </a:p>
        </p:txBody>
      </p:sp>
    </p:spTree>
    <p:extLst>
      <p:ext uri="{BB962C8B-B14F-4D97-AF65-F5344CB8AC3E}">
        <p14:creationId xmlns:p14="http://schemas.microsoft.com/office/powerpoint/2010/main" val="22221802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Left  The </a:t>
            </a:r>
            <a:r>
              <a:rPr lang="en-US" b="0" dirty="0" smtClean="0"/>
              <a:t>American Federation of Labor (AFL) </a:t>
            </a:r>
            <a:r>
              <a:rPr lang="en-US" dirty="0" smtClean="0"/>
              <a:t>was the first federation of labor unions in the United States. It was founded in Columbus, Ohio, in May 1886 by an alliance of craft unions disaffected from the Knights of Labor, a national labor association. Samuel Gompers of the Cigar Makers' International Union was elected president of the Federation at its founding convention and was reelected every year except one until his death in 1924</a:t>
            </a:r>
            <a:r>
              <a:rPr lang="en-US" dirty="0" smtClean="0"/>
              <a:t>. </a:t>
            </a:r>
            <a:r>
              <a:rPr lang="en-US" baseline="0" dirty="0" smtClean="0"/>
              <a:t>Wikipedia</a:t>
            </a:r>
            <a:endParaRPr lang="en-US" dirty="0" smtClean="0"/>
          </a:p>
          <a:p>
            <a:endParaRPr lang="en-US" dirty="0" smtClean="0"/>
          </a:p>
          <a:p>
            <a:r>
              <a:rPr lang="en-US" dirty="0" smtClean="0"/>
              <a:t>Right  </a:t>
            </a:r>
            <a:r>
              <a:rPr lang="en-US" dirty="0" smtClean="0">
                <a:effectLst/>
              </a:rPr>
              <a:t>Samuel Gompers in the office of the American Federation of Labor, 1887.</a:t>
            </a:r>
            <a:endParaRPr lang="en-US" dirty="0"/>
          </a:p>
        </p:txBody>
      </p:sp>
      <p:sp>
        <p:nvSpPr>
          <p:cNvPr id="4" name="Slide Number Placeholder 3"/>
          <p:cNvSpPr>
            <a:spLocks noGrp="1"/>
          </p:cNvSpPr>
          <p:nvPr>
            <p:ph type="sldNum" sz="quarter" idx="10"/>
          </p:nvPr>
        </p:nvSpPr>
        <p:spPr/>
        <p:txBody>
          <a:bodyPr/>
          <a:lstStyle/>
          <a:p>
            <a:fld id="{208C092C-DE84-48E7-AE2E-E3B1A5F5EE18}" type="slidenum">
              <a:rPr lang="en-US" smtClean="0"/>
              <a:t>31</a:t>
            </a:fld>
            <a:endParaRPr lang="en-US"/>
          </a:p>
        </p:txBody>
      </p:sp>
    </p:spTree>
    <p:extLst>
      <p:ext uri="{BB962C8B-B14F-4D97-AF65-F5344CB8AC3E}">
        <p14:creationId xmlns:p14="http://schemas.microsoft.com/office/powerpoint/2010/main" val="33759122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1922 cartoon from the American </a:t>
            </a:r>
            <a:r>
              <a:rPr lang="en-US" dirty="0" err="1" smtClean="0">
                <a:effectLst/>
              </a:rPr>
              <a:t>Federationist</a:t>
            </a:r>
            <a:r>
              <a:rPr lang="en-US" dirty="0" smtClean="0">
                <a:effectLst/>
              </a:rPr>
              <a:t>. The caption reads: THE UNION MAN'S BURDEN, Every Organized Worker Carries an Unorganized Worker "Strapped to His Back</a:t>
            </a:r>
            <a:r>
              <a:rPr lang="en-US" dirty="0" smtClean="0">
                <a:effectLst/>
              </a:rPr>
              <a:t>".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208C092C-DE84-48E7-AE2E-E3B1A5F5EE18}" type="slidenum">
              <a:rPr lang="en-US" smtClean="0"/>
              <a:t>32</a:t>
            </a:fld>
            <a:endParaRPr lang="en-US"/>
          </a:p>
        </p:txBody>
      </p:sp>
    </p:spTree>
    <p:extLst>
      <p:ext uri="{BB962C8B-B14F-4D97-AF65-F5344CB8AC3E}">
        <p14:creationId xmlns:p14="http://schemas.microsoft.com/office/powerpoint/2010/main" val="3094771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Different approaches to the Federal Reserve – </a:t>
            </a:r>
            <a:r>
              <a:rPr lang="en-US" dirty="0" err="1" smtClean="0"/>
              <a:t>Marriner</a:t>
            </a:r>
            <a:r>
              <a:rPr lang="en-US" dirty="0" smtClean="0"/>
              <a:t> Eccles on the right, Alan Greenspan on the left.  What were these different approaches</a:t>
            </a:r>
            <a:r>
              <a:rPr lang="en-US" dirty="0" smtClean="0"/>
              <a:t>?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208C092C-DE84-48E7-AE2E-E3B1A5F5EE18}" type="slidenum">
              <a:rPr lang="en-US" smtClean="0"/>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AFSCME members by the US Capitol, 2013. </a:t>
            </a:r>
            <a:r>
              <a:rPr lang="en-US" dirty="0" smtClean="0"/>
              <a:t>The </a:t>
            </a:r>
            <a:r>
              <a:rPr lang="en-US" b="0" dirty="0" smtClean="0"/>
              <a:t>American Federation of State, County and Municipal Employees (AFSCME) is </a:t>
            </a:r>
            <a:r>
              <a:rPr lang="en-US" dirty="0" smtClean="0"/>
              <a:t>a major trade union in the United States. It represents approximately 1.5 million workers, most of whom work in the public sector.</a:t>
            </a:r>
            <a:r>
              <a:rPr lang="en-US" baseline="30000" dirty="0" smtClean="0"/>
              <a:t> </a:t>
            </a:r>
            <a:r>
              <a:rPr lang="en-US" dirty="0" smtClean="0"/>
              <a:t> The union has become known in recent years for its involvement in political </a:t>
            </a:r>
            <a:r>
              <a:rPr lang="en-US" dirty="0" smtClean="0"/>
              <a:t>campaigns.</a:t>
            </a:r>
            <a:r>
              <a:rPr lang="en-US" baseline="30000" dirty="0" smtClean="0"/>
              <a:t> </a:t>
            </a:r>
            <a:r>
              <a:rPr lang="en-US" baseline="0" dirty="0" smtClean="0"/>
              <a:t> 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208C092C-DE84-48E7-AE2E-E3B1A5F5EE18}" type="slidenum">
              <a:rPr lang="en-US" smtClean="0"/>
              <a:t>33</a:t>
            </a:fld>
            <a:endParaRPr lang="en-US"/>
          </a:p>
        </p:txBody>
      </p:sp>
    </p:spTree>
    <p:extLst>
      <p:ext uri="{BB962C8B-B14F-4D97-AF65-F5344CB8AC3E}">
        <p14:creationId xmlns:p14="http://schemas.microsoft.com/office/powerpoint/2010/main" val="16035831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208C092C-DE84-48E7-AE2E-E3B1A5F5EE18}" type="slidenum">
              <a:rPr lang="en-US" smtClean="0"/>
              <a:t>34</a:t>
            </a:fld>
            <a:endParaRPr lang="en-US"/>
          </a:p>
        </p:txBody>
      </p:sp>
    </p:spTree>
    <p:extLst>
      <p:ext uri="{BB962C8B-B14F-4D97-AF65-F5344CB8AC3E}">
        <p14:creationId xmlns:p14="http://schemas.microsoft.com/office/powerpoint/2010/main" val="9314760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208C092C-DE84-48E7-AE2E-E3B1A5F5EE18}" type="slidenum">
              <a:rPr lang="en-US" smtClean="0"/>
              <a:t>35</a:t>
            </a:fld>
            <a:endParaRPr lang="en-US"/>
          </a:p>
        </p:txBody>
      </p:sp>
    </p:spTree>
    <p:extLst>
      <p:ext uri="{BB962C8B-B14F-4D97-AF65-F5344CB8AC3E}">
        <p14:creationId xmlns:p14="http://schemas.microsoft.com/office/powerpoint/2010/main" val="40301871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t>Atlas Shrugged</a:t>
            </a:r>
            <a:r>
              <a:rPr lang="en-US" b="0" dirty="0" smtClean="0"/>
              <a:t> is </a:t>
            </a:r>
            <a:r>
              <a:rPr lang="en-US" dirty="0" smtClean="0"/>
              <a:t>a 1957 novel by </a:t>
            </a:r>
            <a:r>
              <a:rPr lang="en-US" dirty="0" err="1" smtClean="0"/>
              <a:t>Ayn</a:t>
            </a:r>
            <a:r>
              <a:rPr lang="en-US" dirty="0" smtClean="0"/>
              <a:t> Rand.</a:t>
            </a:r>
            <a:r>
              <a:rPr lang="en-US" baseline="0" dirty="0" smtClean="0"/>
              <a:t> </a:t>
            </a:r>
            <a:r>
              <a:rPr lang="en-US" dirty="0" smtClean="0"/>
              <a:t>it expresses the advocacy of reason, individualism, capitalism, and the failures of governmental coercion</a:t>
            </a:r>
            <a:r>
              <a:rPr lang="en-US" dirty="0" smtClean="0"/>
              <a:t>.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208C092C-DE84-48E7-AE2E-E3B1A5F5EE18}" type="slidenum">
              <a:rPr lang="en-US" smtClean="0"/>
              <a:t>36</a:t>
            </a:fld>
            <a:endParaRPr lang="en-US"/>
          </a:p>
        </p:txBody>
      </p:sp>
    </p:spTree>
    <p:extLst>
      <p:ext uri="{BB962C8B-B14F-4D97-AF65-F5344CB8AC3E}">
        <p14:creationId xmlns:p14="http://schemas.microsoft.com/office/powerpoint/2010/main" val="6867636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Wikipedia</a:t>
            </a:r>
            <a:endParaRPr lang="en-US" smtClean="0"/>
          </a:p>
          <a:p>
            <a:endParaRPr lang="en-US" dirty="0"/>
          </a:p>
        </p:txBody>
      </p:sp>
      <p:sp>
        <p:nvSpPr>
          <p:cNvPr id="4" name="Slide Number Placeholder 3"/>
          <p:cNvSpPr>
            <a:spLocks noGrp="1"/>
          </p:cNvSpPr>
          <p:nvPr>
            <p:ph type="sldNum" sz="quarter" idx="10"/>
          </p:nvPr>
        </p:nvSpPr>
        <p:spPr/>
        <p:txBody>
          <a:bodyPr/>
          <a:lstStyle/>
          <a:p>
            <a:fld id="{208C092C-DE84-48E7-AE2E-E3B1A5F5EE18}" type="slidenum">
              <a:rPr lang="en-US" smtClean="0"/>
              <a:t>37</a:t>
            </a:fld>
            <a:endParaRPr lang="en-US"/>
          </a:p>
        </p:txBody>
      </p:sp>
    </p:spTree>
    <p:extLst>
      <p:ext uri="{BB962C8B-B14F-4D97-AF65-F5344CB8AC3E}">
        <p14:creationId xmlns:p14="http://schemas.microsoft.com/office/powerpoint/2010/main" val="2980816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Alexander Hamilton statue outside the Treasury Bldg, Washington D. C. He also graces the $10 bill. What was his stance on trade? What do you think his stance</a:t>
            </a:r>
            <a:r>
              <a:rPr lang="en-US" baseline="0" dirty="0" smtClean="0"/>
              <a:t> would be on trade today</a:t>
            </a:r>
            <a:r>
              <a:rPr lang="en-US" baseline="0" dirty="0" smtClean="0"/>
              <a:t>? 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208C092C-DE84-48E7-AE2E-E3B1A5F5EE18}" type="slidenum">
              <a:rPr lang="en-US" smtClean="0"/>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Willis C. Hawley (left) and Reed Smoot in April 1929, shortly before the Smoot-Hawley Tariff Act passed the House of Representatives</a:t>
            </a:r>
            <a:r>
              <a:rPr lang="en-US" dirty="0" smtClean="0">
                <a:effectLst/>
              </a:rPr>
              <a:t>.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208C092C-DE84-48E7-AE2E-E3B1A5F5EE18}" type="slidenum">
              <a:rPr lang="en-US" smtClean="0"/>
              <a:t>7</a:t>
            </a:fld>
            <a:endParaRPr lang="en-US"/>
          </a:p>
        </p:txBody>
      </p:sp>
    </p:spTree>
    <p:extLst>
      <p:ext uri="{BB962C8B-B14F-4D97-AF65-F5344CB8AC3E}">
        <p14:creationId xmlns:p14="http://schemas.microsoft.com/office/powerpoint/2010/main" val="267325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Coat of arms of North American Free Trade </a:t>
            </a:r>
            <a:r>
              <a:rPr lang="en-US" dirty="0" smtClean="0">
                <a:effectLst/>
              </a:rPr>
              <a:t>Agreement </a:t>
            </a:r>
            <a:r>
              <a:rPr lang="en-US" dirty="0" err="1" smtClean="0">
                <a:effectLst/>
              </a:rPr>
              <a:t>Tratado</a:t>
            </a:r>
            <a:r>
              <a:rPr lang="en-US" dirty="0" smtClean="0">
                <a:effectLst/>
              </a:rPr>
              <a:t> </a:t>
            </a:r>
            <a:r>
              <a:rPr lang="en-US" dirty="0" smtClean="0">
                <a:effectLst/>
              </a:rPr>
              <a:t>de </a:t>
            </a:r>
            <a:r>
              <a:rPr lang="en-US" dirty="0" err="1" smtClean="0">
                <a:effectLst/>
              </a:rPr>
              <a:t>Libre</a:t>
            </a:r>
            <a:r>
              <a:rPr lang="en-US" dirty="0" smtClean="0">
                <a:effectLst/>
              </a:rPr>
              <a:t> </a:t>
            </a:r>
            <a:r>
              <a:rPr lang="en-US" dirty="0" err="1" smtClean="0">
                <a:effectLst/>
              </a:rPr>
              <a:t>Comercio</a:t>
            </a:r>
            <a:r>
              <a:rPr lang="en-US" dirty="0" smtClean="0">
                <a:effectLst/>
              </a:rPr>
              <a:t> de </a:t>
            </a:r>
            <a:r>
              <a:rPr lang="en-US" dirty="0" err="1" smtClean="0">
                <a:effectLst/>
              </a:rPr>
              <a:t>América</a:t>
            </a:r>
            <a:r>
              <a:rPr lang="en-US" dirty="0" smtClean="0">
                <a:effectLst/>
              </a:rPr>
              <a:t> del Norte  (Spanish</a:t>
            </a:r>
            <a:r>
              <a:rPr lang="en-US" dirty="0" smtClean="0">
                <a:effectLst/>
              </a:rPr>
              <a:t>) Accord </a:t>
            </a:r>
            <a:r>
              <a:rPr lang="en-US" dirty="0" smtClean="0">
                <a:effectLst/>
              </a:rPr>
              <a:t>de </a:t>
            </a:r>
            <a:r>
              <a:rPr lang="en-US" dirty="0" err="1" smtClean="0">
                <a:effectLst/>
              </a:rPr>
              <a:t>Libre-échange</a:t>
            </a:r>
            <a:r>
              <a:rPr lang="en-US" dirty="0" smtClean="0">
                <a:effectLst/>
              </a:rPr>
              <a:t> Nord-</a:t>
            </a:r>
            <a:r>
              <a:rPr lang="en-US" dirty="0" err="1" smtClean="0">
                <a:effectLst/>
              </a:rPr>
              <a:t>Américain</a:t>
            </a:r>
            <a:r>
              <a:rPr lang="en-US" dirty="0" smtClean="0">
                <a:effectLst/>
              </a:rPr>
              <a:t>  (French</a:t>
            </a:r>
            <a:r>
              <a:rPr lang="en-US" dirty="0" smtClean="0">
                <a:effectLst/>
              </a:rPr>
              <a:t>)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208C092C-DE84-48E7-AE2E-E3B1A5F5EE18}" type="slidenum">
              <a:rPr lang="en-US" smtClean="0"/>
              <a:t>8</a:t>
            </a:fld>
            <a:endParaRPr lang="en-US"/>
          </a:p>
        </p:txBody>
      </p:sp>
    </p:spTree>
    <p:extLst>
      <p:ext uri="{BB962C8B-B14F-4D97-AF65-F5344CB8AC3E}">
        <p14:creationId xmlns:p14="http://schemas.microsoft.com/office/powerpoint/2010/main" val="2024942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a:t>
            </a:r>
            <a:r>
              <a:rPr lang="en-US" baseline="0" dirty="0" smtClean="0"/>
              <a:t> of NAFTA’s signing ceremonies, October 1992 in Mexico. Who are the people at the ceremony</a:t>
            </a:r>
            <a:r>
              <a:rPr lang="en-US" baseline="0" dirty="0" smtClean="0"/>
              <a:t>? 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208C092C-DE84-48E7-AE2E-E3B1A5F5EE18}" type="slidenum">
              <a:rPr lang="en-US" smtClean="0"/>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Free Trade and NAFTA were supported by both Democrats and Republicans, here President Bill Clinton signs</a:t>
            </a:r>
            <a:r>
              <a:rPr lang="en-US" baseline="0" dirty="0" smtClean="0"/>
              <a:t> the agreement.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208C092C-DE84-48E7-AE2E-E3B1A5F5EE18}" type="slidenum">
              <a:rPr lang="en-US" smtClean="0"/>
              <a:t>10</a:t>
            </a:fld>
            <a:endParaRPr lang="en-US"/>
          </a:p>
        </p:txBody>
      </p:sp>
    </p:spTree>
    <p:extLst>
      <p:ext uri="{BB962C8B-B14F-4D97-AF65-F5344CB8AC3E}">
        <p14:creationId xmlns:p14="http://schemas.microsoft.com/office/powerpoint/2010/main" val="367626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Privatization of land held communally by Native</a:t>
            </a:r>
            <a:r>
              <a:rPr lang="en-US" baseline="0" dirty="0" smtClean="0"/>
              <a:t> Americans. A 1911 ad offering “Allotted </a:t>
            </a:r>
            <a:r>
              <a:rPr lang="en-US" dirty="0" smtClean="0"/>
              <a:t>Indian Land” for sale as a result of the Dawes Act in 1887.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208C092C-DE84-48E7-AE2E-E3B1A5F5EE18}" type="slidenum">
              <a:rPr lang="en-US" smtClean="0"/>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4.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a:bodyPr>
          <a:lstStyle/>
          <a:p>
            <a:r>
              <a:rPr lang="en-US" dirty="0" smtClean="0"/>
              <a:t>Chapter 3: The Neoliberal Stew: </a:t>
            </a:r>
            <a:br>
              <a:rPr lang="en-US" dirty="0" smtClean="0"/>
            </a:br>
            <a:r>
              <a:rPr lang="en-US" dirty="0" smtClean="0"/>
              <a:t>A Dozen Essential Ingredients</a:t>
            </a:r>
            <a:endParaRPr lang="en-US" dirty="0"/>
          </a:p>
        </p:txBody>
      </p:sp>
      <p:sp>
        <p:nvSpPr>
          <p:cNvPr id="3" name="Content Placeholder 2"/>
          <p:cNvSpPr>
            <a:spLocks noGrp="1"/>
          </p:cNvSpPr>
          <p:nvPr>
            <p:ph idx="1"/>
          </p:nvPr>
        </p:nvSpPr>
        <p:spPr>
          <a:xfrm>
            <a:off x="457200" y="1981200"/>
            <a:ext cx="8229600" cy="4419600"/>
          </a:xfrm>
        </p:spPr>
        <p:txBody>
          <a:bodyPr>
            <a:normAutofit fontScale="92500"/>
          </a:bodyPr>
          <a:lstStyle/>
          <a:p>
            <a:pPr marL="0" indent="0">
              <a:buNone/>
            </a:pPr>
            <a:r>
              <a:rPr lang="en-US" i="1" dirty="0" smtClean="0"/>
              <a:t>“Hear me, people: We have now to deal with another race – small and feeble when our fathers first met them, but now great and overbearing. Strangely enough they have a mind to till the soil and the love of possessions is a disease with them. These people have made many rules that the rich may break but the poor may not. They take their tithes from the poor and weak to support the rich and those who rule.”   …. Chief Sitting Bull</a:t>
            </a:r>
          </a:p>
          <a:p>
            <a:pPr marL="0" indent="0">
              <a:buNone/>
            </a:pPr>
            <a:endParaRPr lang="en-US" dirty="0" smtClean="0"/>
          </a:p>
        </p:txBody>
      </p:sp>
    </p:spTree>
    <p:extLst>
      <p:ext uri="{BB962C8B-B14F-4D97-AF65-F5344CB8AC3E}">
        <p14:creationId xmlns:p14="http://schemas.microsoft.com/office/powerpoint/2010/main" val="1905917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NAFTA</a:t>
            </a:r>
            <a:endParaRPr lang="en-US" dirty="0"/>
          </a:p>
        </p:txBody>
      </p:sp>
      <p:sp>
        <p:nvSpPr>
          <p:cNvPr id="3" name="Content Placeholder 2"/>
          <p:cNvSpPr>
            <a:spLocks noGrp="1"/>
          </p:cNvSpPr>
          <p:nvPr>
            <p:ph idx="1"/>
          </p:nvPr>
        </p:nvSpPr>
        <p:spPr/>
        <p:txBody>
          <a:bodyPr/>
          <a:lstStyle/>
          <a:p>
            <a:endParaRPr lang="en-US" dirty="0"/>
          </a:p>
        </p:txBody>
      </p:sp>
      <p:pic>
        <p:nvPicPr>
          <p:cNvPr id="18434" name="Picture 2" descr="C:\Users\Back In Use\Pictures\GAPs\Global Economy\220px-NAFTA_signing Wikiped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63192"/>
            <a:ext cx="8382000" cy="5290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20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274638"/>
            <a:ext cx="3200400" cy="2544762"/>
          </a:xfrm>
        </p:spPr>
        <p:txBody>
          <a:bodyPr>
            <a:normAutofit/>
          </a:bodyPr>
          <a:lstStyle/>
          <a:p>
            <a:r>
              <a:rPr lang="en-US" dirty="0" smtClean="0"/>
              <a:t>Ingredient #2 Privatization</a:t>
            </a:r>
            <a:endParaRPr lang="en-US" dirty="0"/>
          </a:p>
        </p:txBody>
      </p:sp>
      <p:pic>
        <p:nvPicPr>
          <p:cNvPr id="7170" name="Picture 2"/>
          <p:cNvPicPr>
            <a:picLocks noGrp="1" noChangeAspect="1" noChangeArrowheads="1"/>
          </p:cNvPicPr>
          <p:nvPr>
            <p:ph idx="1"/>
          </p:nvPr>
        </p:nvPicPr>
        <p:blipFill>
          <a:blip r:embed="rId3"/>
          <a:srcRect/>
          <a:stretch>
            <a:fillRect/>
          </a:stretch>
        </p:blipFill>
        <p:spPr bwMode="auto">
          <a:xfrm>
            <a:off x="533400" y="304800"/>
            <a:ext cx="4572000" cy="6248400"/>
          </a:xfrm>
          <a:prstGeom prst="rect">
            <a:avLst/>
          </a:prstGeom>
          <a:noFill/>
          <a:ln w="19050">
            <a:solidFill>
              <a:schemeClr val="tx1"/>
            </a:solid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Transportation Security Administration </a:t>
            </a:r>
            <a:br>
              <a:rPr lang="en-US" dirty="0" smtClean="0"/>
            </a:br>
            <a:r>
              <a:rPr lang="en-US" dirty="0" smtClean="0"/>
              <a:t>TSA</a:t>
            </a:r>
            <a:endParaRPr lang="en-US" dirty="0"/>
          </a:p>
        </p:txBody>
      </p:sp>
      <p:pic>
        <p:nvPicPr>
          <p:cNvPr id="21506" name="Picture 2" descr="C:\Users\Back In Use\Pictures\720px-US-TransportationSecurityAdmin-DOTSeal_svg.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801" y="1600200"/>
            <a:ext cx="4570397" cy="4525963"/>
          </a:xfrm>
          <a:prstGeom prst="rect">
            <a:avLst/>
          </a:prstGeom>
          <a:noFill/>
          <a:ln w="28575">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215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3276600" cy="4221162"/>
          </a:xfrm>
        </p:spPr>
        <p:txBody>
          <a:bodyPr>
            <a:normAutofit/>
          </a:bodyPr>
          <a:lstStyle/>
          <a:p>
            <a:r>
              <a:rPr lang="en-US" dirty="0" smtClean="0"/>
              <a:t>Ingredient #3 Deregulation</a:t>
            </a:r>
            <a:endParaRPr lang="en-US" dirty="0"/>
          </a:p>
        </p:txBody>
      </p:sp>
      <p:sp>
        <p:nvSpPr>
          <p:cNvPr id="3" name="Content Placeholder 2"/>
          <p:cNvSpPr>
            <a:spLocks noGrp="1"/>
          </p:cNvSpPr>
          <p:nvPr>
            <p:ph idx="1"/>
          </p:nvPr>
        </p:nvSpPr>
        <p:spPr>
          <a:xfrm>
            <a:off x="533400" y="914400"/>
            <a:ext cx="2819400" cy="5211763"/>
          </a:xfrm>
        </p:spPr>
        <p:txBody>
          <a:bodyPr/>
          <a:lstStyle/>
          <a:p>
            <a:endParaRPr lang="en-US" dirty="0"/>
          </a:p>
        </p:txBody>
      </p:sp>
      <p:pic>
        <p:nvPicPr>
          <p:cNvPr id="2050" name="Picture 2" descr="C:\Users\Back In Use\Pictures\GAPs\Global Economy\3 Neoliberalism 1\06 Wall Stre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57200"/>
            <a:ext cx="5105400" cy="6096000"/>
          </a:xfrm>
          <a:prstGeom prst="rect">
            <a:avLst/>
          </a:prstGeom>
          <a:noFill/>
          <a:ln>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540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Deregulation: Glass-</a:t>
            </a:r>
            <a:r>
              <a:rPr lang="en-US" dirty="0" err="1" smtClean="0"/>
              <a:t>Steagall</a:t>
            </a:r>
            <a:r>
              <a:rPr lang="en-US" dirty="0" smtClean="0"/>
              <a:t> Act, 1933</a:t>
            </a:r>
            <a:endParaRPr lang="en-US" dirty="0"/>
          </a:p>
        </p:txBody>
      </p:sp>
      <p:pic>
        <p:nvPicPr>
          <p:cNvPr id="22530" name="Picture 2" descr="C:\Users\Back In Use\Pictures\GlassSteagall.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990600"/>
            <a:ext cx="86868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758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Enron Headquarters, Houston, TX</a:t>
            </a:r>
            <a:endParaRPr lang="en-US" dirty="0"/>
          </a:p>
        </p:txBody>
      </p:sp>
      <p:sp>
        <p:nvSpPr>
          <p:cNvPr id="3" name="Content Placeholder 2"/>
          <p:cNvSpPr>
            <a:spLocks noGrp="1"/>
          </p:cNvSpPr>
          <p:nvPr>
            <p:ph idx="1"/>
          </p:nvPr>
        </p:nvSpPr>
        <p:spPr>
          <a:xfrm>
            <a:off x="457200" y="1524000"/>
            <a:ext cx="8229600" cy="5059363"/>
          </a:xfrm>
        </p:spPr>
        <p:txBody>
          <a:bodyPr/>
          <a:lstStyle/>
          <a:p>
            <a:endParaRPr lang="en-US" dirty="0"/>
          </a:p>
        </p:txBody>
      </p:sp>
      <p:pic>
        <p:nvPicPr>
          <p:cNvPr id="13315" name="Picture 3" descr="C:\Users\Back In Use\Pictures\GAPs\Global Economy\3a Neoliberalism 1\10 Enron_Comple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219200"/>
            <a:ext cx="88392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736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Water Privatization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066800"/>
            <a:ext cx="8382000" cy="5486400"/>
          </a:xfrm>
        </p:spPr>
      </p:pic>
    </p:spTree>
    <p:extLst>
      <p:ext uri="{BB962C8B-B14F-4D97-AF65-F5344CB8AC3E}">
        <p14:creationId xmlns:p14="http://schemas.microsoft.com/office/powerpoint/2010/main" val="1327352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0" y="274638"/>
            <a:ext cx="3200400" cy="3459162"/>
          </a:xfrm>
        </p:spPr>
        <p:txBody>
          <a:bodyPr>
            <a:normAutofit/>
          </a:bodyPr>
          <a:lstStyle/>
          <a:p>
            <a:r>
              <a:rPr lang="en-US" dirty="0" smtClean="0"/>
              <a:t>Ingredient #4  Small Government</a:t>
            </a:r>
            <a:endParaRPr lang="en-US" dirty="0"/>
          </a:p>
        </p:txBody>
      </p:sp>
      <p:sp>
        <p:nvSpPr>
          <p:cNvPr id="3" name="Content Placeholder 2"/>
          <p:cNvSpPr>
            <a:spLocks noGrp="1"/>
          </p:cNvSpPr>
          <p:nvPr>
            <p:ph idx="1"/>
          </p:nvPr>
        </p:nvSpPr>
        <p:spPr>
          <a:xfrm>
            <a:off x="457200" y="1600200"/>
            <a:ext cx="4648200" cy="4525963"/>
          </a:xfrm>
        </p:spPr>
        <p:txBody>
          <a:bodyPr/>
          <a:lstStyle/>
          <a:p>
            <a:endParaRPr lang="en-US" dirty="0"/>
          </a:p>
        </p:txBody>
      </p:sp>
      <p:pic>
        <p:nvPicPr>
          <p:cNvPr id="3074" name="Picture 2" descr="C:\Users\Back In Use\Pictures\GAPs\Global Economy\3 Neoliberalism 1\07 Reagan inaugural address 19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57912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101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92162"/>
          </a:xfrm>
        </p:spPr>
        <p:txBody>
          <a:bodyPr>
            <a:normAutofit fontScale="90000"/>
          </a:bodyPr>
          <a:lstStyle/>
          <a:p>
            <a:r>
              <a:rPr lang="en-US" dirty="0" smtClean="0"/>
              <a:t>Ingredient #5  Supply Side Economics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066800"/>
            <a:ext cx="8382000" cy="5562600"/>
          </a:xfrm>
          <a:ln w="19050">
            <a:solidFill>
              <a:schemeClr val="tx1"/>
            </a:solidFill>
          </a:ln>
        </p:spPr>
      </p:pic>
    </p:spTree>
    <p:extLst>
      <p:ext uri="{BB962C8B-B14F-4D97-AF65-F5344CB8AC3E}">
        <p14:creationId xmlns:p14="http://schemas.microsoft.com/office/powerpoint/2010/main" val="175206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Ingredient #6  Lower Taxes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066800"/>
            <a:ext cx="8458200" cy="5562600"/>
          </a:xfrm>
          <a:ln w="19050">
            <a:solidFill>
              <a:schemeClr val="accent2"/>
            </a:solidFill>
          </a:ln>
        </p:spPr>
      </p:pic>
    </p:spTree>
    <p:extLst>
      <p:ext uri="{BB962C8B-B14F-4D97-AF65-F5344CB8AC3E}">
        <p14:creationId xmlns:p14="http://schemas.microsoft.com/office/powerpoint/2010/main" val="416792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629400" y="274638"/>
            <a:ext cx="2057400" cy="3382962"/>
          </a:xfrm>
        </p:spPr>
        <p:txBody>
          <a:bodyPr>
            <a:normAutofit/>
          </a:bodyPr>
          <a:lstStyle/>
          <a:p>
            <a:r>
              <a:rPr lang="en-US" sz="5400" dirty="0" smtClean="0"/>
              <a:t>Chief Sitting Bull</a:t>
            </a:r>
            <a:endParaRPr lang="en-US" sz="5400" dirty="0"/>
          </a:p>
        </p:txBody>
      </p:sp>
      <p:pic>
        <p:nvPicPr>
          <p:cNvPr id="2050" name="Picture 2"/>
          <p:cNvPicPr>
            <a:picLocks noGrp="1" noChangeAspect="1" noChangeArrowheads="1"/>
          </p:cNvPicPr>
          <p:nvPr>
            <p:ph idx="1"/>
          </p:nvPr>
        </p:nvPicPr>
        <p:blipFill>
          <a:blip r:embed="rId3"/>
          <a:srcRect/>
          <a:stretch>
            <a:fillRect/>
          </a:stretch>
        </p:blipFill>
        <p:spPr bwMode="auto">
          <a:xfrm>
            <a:off x="685800" y="152400"/>
            <a:ext cx="5257800" cy="647700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Back In Use\Pictures\GAPs\Global Economy\3 Neoliberalism 1\8  tax rates and grow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8686800" cy="6477000"/>
          </a:xfrm>
          <a:prstGeom prst="rect">
            <a:avLst/>
          </a:prstGeom>
          <a:noFill/>
          <a:ln w="190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393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457200" y="152400"/>
            <a:ext cx="8458200" cy="6553200"/>
          </a:xfrm>
          <a:ln w="19050">
            <a:solidFill>
              <a:schemeClr val="accent2">
                <a:lumMod val="75000"/>
              </a:schemeClr>
            </a:solidFill>
          </a:ln>
        </p:spPr>
      </p:pic>
    </p:spTree>
    <p:extLst>
      <p:ext uri="{BB962C8B-B14F-4D97-AF65-F5344CB8AC3E}">
        <p14:creationId xmlns:p14="http://schemas.microsoft.com/office/powerpoint/2010/main" val="3617791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0" y="685800"/>
            <a:ext cx="2209800" cy="1295400"/>
          </a:xfrm>
        </p:spPr>
        <p:txBody>
          <a:bodyPr>
            <a:normAutofit fontScale="90000"/>
          </a:bodyPr>
          <a:lstStyle/>
          <a:p>
            <a:r>
              <a:rPr lang="en-US" dirty="0" smtClean="0"/>
              <a:t>Warren</a:t>
            </a:r>
            <a:br>
              <a:rPr lang="en-US" dirty="0" smtClean="0"/>
            </a:br>
            <a:r>
              <a:rPr lang="en-US" dirty="0" smtClean="0"/>
              <a:t>Buffett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304800"/>
            <a:ext cx="5562600" cy="6324600"/>
          </a:xfrm>
          <a:ln>
            <a:solidFill>
              <a:schemeClr val="tx2">
                <a:lumMod val="75000"/>
              </a:schemeClr>
            </a:solidFill>
          </a:ln>
        </p:spPr>
      </p:pic>
    </p:spTree>
    <p:extLst>
      <p:ext uri="{BB962C8B-B14F-4D97-AF65-F5344CB8AC3E}">
        <p14:creationId xmlns:p14="http://schemas.microsoft.com/office/powerpoint/2010/main" val="2593660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Ingredient #7 Reduce the Deficit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219200"/>
            <a:ext cx="8458200" cy="5486400"/>
          </a:xfrm>
          <a:ln w="19050">
            <a:solidFill>
              <a:schemeClr val="accent2">
                <a:lumMod val="75000"/>
              </a:schemeClr>
            </a:solidFill>
          </a:ln>
        </p:spPr>
      </p:pic>
    </p:spTree>
    <p:extLst>
      <p:ext uri="{BB962C8B-B14F-4D97-AF65-F5344CB8AC3E}">
        <p14:creationId xmlns:p14="http://schemas.microsoft.com/office/powerpoint/2010/main" val="2742271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28600" y="304800"/>
            <a:ext cx="8686800" cy="6477000"/>
          </a:xfrm>
          <a:ln w="19050">
            <a:solidFill>
              <a:schemeClr val="accent1"/>
            </a:solidFill>
          </a:ln>
        </p:spPr>
      </p:pic>
    </p:spTree>
    <p:extLst>
      <p:ext uri="{BB962C8B-B14F-4D97-AF65-F5344CB8AC3E}">
        <p14:creationId xmlns:p14="http://schemas.microsoft.com/office/powerpoint/2010/main" val="4201336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76200" y="76200"/>
            <a:ext cx="8915400" cy="6781800"/>
          </a:xfrm>
        </p:spPr>
      </p:pic>
    </p:spTree>
    <p:extLst>
      <p:ext uri="{BB962C8B-B14F-4D97-AF65-F5344CB8AC3E}">
        <p14:creationId xmlns:p14="http://schemas.microsoft.com/office/powerpoint/2010/main" val="2984407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Ingredient #8  Markets Know Best</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4800" dirty="0" smtClean="0"/>
          </a:p>
          <a:p>
            <a:pPr marL="0" indent="0" algn="ctr">
              <a:buNone/>
            </a:pPr>
            <a:r>
              <a:rPr lang="en-US" sz="4800" dirty="0" smtClean="0"/>
              <a:t>Homo </a:t>
            </a:r>
            <a:r>
              <a:rPr lang="en-US" sz="4800" dirty="0" err="1" smtClean="0"/>
              <a:t>Economicus</a:t>
            </a:r>
            <a:endParaRPr lang="en-US" sz="4800" dirty="0" smtClean="0"/>
          </a:p>
          <a:p>
            <a:pPr marL="0" indent="0" algn="ctr">
              <a:buNone/>
            </a:pPr>
            <a:r>
              <a:rPr lang="en-US" sz="4800" dirty="0" smtClean="0"/>
              <a:t>Economic Man</a:t>
            </a:r>
            <a:endParaRPr lang="en-US" sz="4800" dirty="0"/>
          </a:p>
        </p:txBody>
      </p:sp>
    </p:spTree>
    <p:extLst>
      <p:ext uri="{BB962C8B-B14F-4D97-AF65-F5344CB8AC3E}">
        <p14:creationId xmlns:p14="http://schemas.microsoft.com/office/powerpoint/2010/main" val="2435428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Ingredient #9  Support of Corporations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800" y="1524000"/>
            <a:ext cx="6553200" cy="4953000"/>
          </a:xfrm>
          <a:ln w="28575">
            <a:solidFill>
              <a:srgbClr val="FFC000"/>
            </a:solidFill>
          </a:ln>
        </p:spPr>
      </p:pic>
    </p:spTree>
    <p:extLst>
      <p:ext uri="{BB962C8B-B14F-4D97-AF65-F5344CB8AC3E}">
        <p14:creationId xmlns:p14="http://schemas.microsoft.com/office/powerpoint/2010/main" val="4045296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274638"/>
            <a:ext cx="3657600" cy="4525962"/>
          </a:xfrm>
        </p:spPr>
        <p:txBody>
          <a:bodyPr>
            <a:normAutofit fontScale="90000"/>
          </a:bodyPr>
          <a:lstStyle/>
          <a:p>
            <a:r>
              <a:rPr lang="en-US" dirty="0" smtClean="0"/>
              <a:t>Support of Corporations</a:t>
            </a:r>
            <a:br>
              <a:rPr lang="en-US" dirty="0" smtClean="0"/>
            </a:br>
            <a:r>
              <a:rPr lang="en-US" dirty="0" smtClean="0"/>
              <a:t/>
            </a:r>
            <a:br>
              <a:rPr lang="en-US" dirty="0" smtClean="0"/>
            </a:br>
            <a:r>
              <a:rPr lang="en-US" i="1" dirty="0" smtClean="0"/>
              <a:t>Santa Clara County v. Southern Pacific Railroad</a:t>
            </a:r>
            <a:endParaRPr lang="en-US" i="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533400"/>
            <a:ext cx="4114800" cy="5867400"/>
          </a:xfrm>
          <a:ln w="19050">
            <a:solidFill>
              <a:schemeClr val="bg1">
                <a:lumMod val="75000"/>
              </a:schemeClr>
            </a:solidFill>
          </a:ln>
        </p:spPr>
      </p:pic>
    </p:spTree>
    <p:extLst>
      <p:ext uri="{BB962C8B-B14F-4D97-AF65-F5344CB8AC3E}">
        <p14:creationId xmlns:p14="http://schemas.microsoft.com/office/powerpoint/2010/main" val="3185270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0" y="274638"/>
            <a:ext cx="2971800" cy="3687762"/>
          </a:xfrm>
        </p:spPr>
        <p:txBody>
          <a:bodyPr>
            <a:normAutofit fontScale="90000"/>
          </a:bodyPr>
          <a:lstStyle/>
          <a:p>
            <a:r>
              <a:rPr lang="en-US" dirty="0" smtClean="0"/>
              <a:t>John D. Rockefeller,</a:t>
            </a:r>
            <a:br>
              <a:rPr lang="en-US" dirty="0" smtClean="0"/>
            </a:br>
            <a:r>
              <a:rPr lang="en-US" dirty="0" smtClean="0"/>
              <a:t>One of the first industrial tycoons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52400"/>
            <a:ext cx="5257800" cy="6248400"/>
          </a:xfrm>
          <a:ln w="19050">
            <a:solidFill>
              <a:schemeClr val="accent2">
                <a:lumMod val="75000"/>
              </a:schemeClr>
            </a:solidFill>
          </a:ln>
        </p:spPr>
      </p:pic>
    </p:spTree>
    <p:extLst>
      <p:ext uri="{BB962C8B-B14F-4D97-AF65-F5344CB8AC3E}">
        <p14:creationId xmlns:p14="http://schemas.microsoft.com/office/powerpoint/2010/main" val="115847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657600" cy="3763962"/>
          </a:xfrm>
        </p:spPr>
        <p:txBody>
          <a:bodyPr>
            <a:normAutofit/>
          </a:bodyPr>
          <a:lstStyle/>
          <a:p>
            <a:r>
              <a:rPr lang="en-US" dirty="0" smtClean="0"/>
              <a:t>The Philosophy of Neoliberalism, Milton Friedman</a:t>
            </a:r>
            <a:endParaRPr lang="en-US" dirty="0"/>
          </a:p>
        </p:txBody>
      </p:sp>
      <p:pic>
        <p:nvPicPr>
          <p:cNvPr id="3075" name="Picture 3"/>
          <p:cNvPicPr>
            <a:picLocks noGrp="1" noChangeAspect="1" noChangeArrowheads="1"/>
          </p:cNvPicPr>
          <p:nvPr>
            <p:ph idx="1"/>
          </p:nvPr>
        </p:nvPicPr>
        <p:blipFill>
          <a:blip r:embed="rId3"/>
          <a:stretch>
            <a:fillRect/>
          </a:stretch>
        </p:blipFill>
        <p:spPr bwMode="auto">
          <a:xfrm>
            <a:off x="4572000" y="381000"/>
            <a:ext cx="4038600" cy="601980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2667000" cy="4449762"/>
          </a:xfrm>
        </p:spPr>
        <p:txBody>
          <a:bodyPr>
            <a:normAutofit/>
          </a:bodyPr>
          <a:lstStyle/>
          <a:p>
            <a:r>
              <a:rPr lang="en-US" dirty="0" smtClean="0"/>
              <a:t>Ingredient #10 Labor,</a:t>
            </a:r>
            <a:br>
              <a:rPr lang="en-US" dirty="0" smtClean="0"/>
            </a:br>
            <a:r>
              <a:rPr lang="en-US" dirty="0" smtClean="0"/>
              <a:t/>
            </a:r>
            <a:br>
              <a:rPr lang="en-US" dirty="0" smtClean="0"/>
            </a:br>
            <a:r>
              <a:rPr lang="en-US" dirty="0" smtClean="0"/>
              <a:t>Knights</a:t>
            </a:r>
            <a:br>
              <a:rPr lang="en-US" dirty="0" smtClean="0"/>
            </a:br>
            <a:r>
              <a:rPr lang="en-US" dirty="0" smtClean="0"/>
              <a:t> of Labor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1800" y="533400"/>
            <a:ext cx="5943600" cy="5867400"/>
          </a:xfrm>
          <a:ln w="28575">
            <a:solidFill>
              <a:schemeClr val="bg1">
                <a:lumMod val="65000"/>
              </a:schemeClr>
            </a:solidFill>
          </a:ln>
        </p:spPr>
      </p:pic>
    </p:spTree>
    <p:extLst>
      <p:ext uri="{BB962C8B-B14F-4D97-AF65-F5344CB8AC3E}">
        <p14:creationId xmlns:p14="http://schemas.microsoft.com/office/powerpoint/2010/main" val="598297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3352800" cy="2163762"/>
          </a:xfrm>
        </p:spPr>
        <p:txBody>
          <a:bodyPr>
            <a:normAutofit/>
          </a:bodyPr>
          <a:lstStyle/>
          <a:p>
            <a:r>
              <a:rPr lang="en-US" dirty="0" smtClean="0"/>
              <a:t>American Federation </a:t>
            </a:r>
            <a:br>
              <a:rPr lang="en-US" dirty="0" smtClean="0"/>
            </a:br>
            <a:r>
              <a:rPr lang="en-US" dirty="0" smtClean="0"/>
              <a:t>of Labor</a:t>
            </a:r>
            <a:endParaRPr lang="en-US" dirty="0"/>
          </a:p>
        </p:txBody>
      </p:sp>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2971800"/>
            <a:ext cx="3124200" cy="3276600"/>
          </a:xfrm>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962400" y="609600"/>
            <a:ext cx="5029200" cy="5791200"/>
          </a:xfrm>
        </p:spPr>
      </p:pic>
    </p:spTree>
    <p:extLst>
      <p:ext uri="{BB962C8B-B14F-4D97-AF65-F5344CB8AC3E}">
        <p14:creationId xmlns:p14="http://schemas.microsoft.com/office/powerpoint/2010/main" val="4259734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48400" y="274638"/>
            <a:ext cx="2438400" cy="2316162"/>
          </a:xfrm>
        </p:spPr>
        <p:txBody>
          <a:bodyPr>
            <a:normAutofit/>
          </a:bodyPr>
          <a:lstStyle/>
          <a:p>
            <a:r>
              <a:rPr lang="en-US" dirty="0" smtClean="0"/>
              <a:t>Union Man’s Burden</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52400"/>
            <a:ext cx="6172200" cy="6553200"/>
          </a:xfrm>
          <a:ln w="19050">
            <a:solidFill>
              <a:schemeClr val="bg1">
                <a:lumMod val="50000"/>
              </a:schemeClr>
            </a:solidFill>
          </a:ln>
        </p:spPr>
      </p:pic>
    </p:spTree>
    <p:extLst>
      <p:ext uri="{BB962C8B-B14F-4D97-AF65-F5344CB8AC3E}">
        <p14:creationId xmlns:p14="http://schemas.microsoft.com/office/powerpoint/2010/main" val="4040994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3276600" cy="1143000"/>
          </a:xfrm>
        </p:spPr>
        <p:txBody>
          <a:bodyPr/>
          <a:lstStyle/>
          <a:p>
            <a:r>
              <a:rPr lang="en-US" dirty="0" smtClean="0"/>
              <a:t>Labor Union</a:t>
            </a:r>
            <a:endParaRPr lang="en-US"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33400" y="2133600"/>
            <a:ext cx="2794637" cy="1384615"/>
          </a:xfr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114800" y="457200"/>
            <a:ext cx="4876800" cy="6096000"/>
          </a:xfrm>
        </p:spPr>
      </p:pic>
    </p:spTree>
    <p:extLst>
      <p:ext uri="{BB962C8B-B14F-4D97-AF65-F5344CB8AC3E}">
        <p14:creationId xmlns:p14="http://schemas.microsoft.com/office/powerpoint/2010/main" val="815414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Rise and Fall of Union Membership</a:t>
            </a:r>
            <a:br>
              <a:rPr lang="en-US" dirty="0" smtClean="0"/>
            </a:br>
            <a:r>
              <a:rPr lang="en-US" sz="4000" dirty="0" smtClean="0"/>
              <a:t>in the United States 1930-2010</a:t>
            </a:r>
            <a:endParaRPr lang="en-US" sz="4000"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524000"/>
            <a:ext cx="8686800" cy="5029200"/>
          </a:xfrm>
          <a:ln w="19050">
            <a:solidFill>
              <a:schemeClr val="tx2">
                <a:lumMod val="60000"/>
                <a:lumOff val="40000"/>
              </a:schemeClr>
            </a:solidFill>
          </a:ln>
        </p:spPr>
      </p:pic>
    </p:spTree>
    <p:extLst>
      <p:ext uri="{BB962C8B-B14F-4D97-AF65-F5344CB8AC3E}">
        <p14:creationId xmlns:p14="http://schemas.microsoft.com/office/powerpoint/2010/main" val="26959706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Wages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219200"/>
            <a:ext cx="8763000" cy="5486400"/>
          </a:xfrm>
          <a:ln w="19050">
            <a:solidFill>
              <a:schemeClr val="accent1"/>
            </a:solidFill>
          </a:ln>
        </p:spPr>
      </p:pic>
    </p:spTree>
    <p:extLst>
      <p:ext uri="{BB962C8B-B14F-4D97-AF65-F5344CB8AC3E}">
        <p14:creationId xmlns:p14="http://schemas.microsoft.com/office/powerpoint/2010/main" val="2550402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dirty="0" smtClean="0"/>
              <a:t>Ingredient #11  Rugged Individualism</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45475" y="1600200"/>
            <a:ext cx="3453050" cy="4648200"/>
          </a:xfrm>
        </p:spPr>
      </p:pic>
    </p:spTree>
    <p:extLst>
      <p:ext uri="{BB962C8B-B14F-4D97-AF65-F5344CB8AC3E}">
        <p14:creationId xmlns:p14="http://schemas.microsoft.com/office/powerpoint/2010/main" val="1507776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Ingredient #12 </a:t>
            </a:r>
            <a:br>
              <a:rPr lang="en-US" dirty="0" smtClean="0"/>
            </a:br>
            <a:r>
              <a:rPr lang="en-US" dirty="0" smtClean="0"/>
              <a:t>Spreading Neoliberalism</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600200"/>
            <a:ext cx="8534400" cy="5029200"/>
          </a:xfrm>
        </p:spPr>
      </p:pic>
    </p:spTree>
    <p:extLst>
      <p:ext uri="{BB962C8B-B14F-4D97-AF65-F5344CB8AC3E}">
        <p14:creationId xmlns:p14="http://schemas.microsoft.com/office/powerpoint/2010/main" val="3248248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Federal Reserve Chairmen</a:t>
            </a:r>
            <a:endParaRPr lang="en-US" dirty="0"/>
          </a:p>
        </p:txBody>
      </p:sp>
      <p:pic>
        <p:nvPicPr>
          <p:cNvPr id="4098" name="Picture 2"/>
          <p:cNvPicPr>
            <a:picLocks noGrp="1" noChangeAspect="1" noChangeArrowheads="1"/>
          </p:cNvPicPr>
          <p:nvPr>
            <p:ph sz="half" idx="1"/>
          </p:nvPr>
        </p:nvPicPr>
        <p:blipFill>
          <a:blip r:embed="rId3"/>
          <a:srcRect/>
          <a:stretch>
            <a:fillRect/>
          </a:stretch>
        </p:blipFill>
        <p:spPr bwMode="auto">
          <a:xfrm>
            <a:off x="228600" y="1219200"/>
            <a:ext cx="4267200" cy="5181601"/>
          </a:xfrm>
          <a:prstGeom prst="rect">
            <a:avLst/>
          </a:prstGeom>
          <a:noFill/>
          <a:ln w="9525">
            <a:noFill/>
            <a:miter lim="800000"/>
            <a:headEnd/>
            <a:tailEnd/>
          </a:ln>
          <a:effectLst/>
        </p:spPr>
      </p:pic>
      <p:pic>
        <p:nvPicPr>
          <p:cNvPr id="4099" name="Picture 3"/>
          <p:cNvPicPr>
            <a:picLocks noGrp="1" noChangeAspect="1" noChangeArrowheads="1"/>
          </p:cNvPicPr>
          <p:nvPr>
            <p:ph sz="half" idx="2"/>
          </p:nvPr>
        </p:nvPicPr>
        <p:blipFill>
          <a:blip r:embed="rId4"/>
          <a:srcRect/>
          <a:stretch>
            <a:fillRect/>
          </a:stretch>
        </p:blipFill>
        <p:spPr bwMode="auto">
          <a:xfrm>
            <a:off x="4953000" y="1295400"/>
            <a:ext cx="3810000" cy="50292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The Neoliberal Stew</a:t>
            </a:r>
            <a:br>
              <a:rPr lang="en-US" dirty="0" smtClean="0"/>
            </a:br>
            <a:r>
              <a:rPr lang="en-US" dirty="0" smtClean="0"/>
              <a:t>12 Ingredients</a:t>
            </a:r>
            <a:endParaRPr lang="en-US" dirty="0"/>
          </a:p>
        </p:txBody>
      </p:sp>
      <p:sp>
        <p:nvSpPr>
          <p:cNvPr id="5" name="Content Placeholder 4"/>
          <p:cNvSpPr>
            <a:spLocks noGrp="1"/>
          </p:cNvSpPr>
          <p:nvPr>
            <p:ph sz="half" idx="1"/>
          </p:nvPr>
        </p:nvSpPr>
        <p:spPr>
          <a:xfrm>
            <a:off x="457200" y="2057400"/>
            <a:ext cx="4038600" cy="4068763"/>
          </a:xfrm>
        </p:spPr>
        <p:txBody>
          <a:bodyPr/>
          <a:lstStyle/>
          <a:p>
            <a:pPr>
              <a:buNone/>
            </a:pPr>
            <a:r>
              <a:rPr lang="en-US" dirty="0" smtClean="0"/>
              <a:t>#1  Free Trade</a:t>
            </a:r>
          </a:p>
          <a:p>
            <a:pPr>
              <a:buNone/>
            </a:pPr>
            <a:r>
              <a:rPr lang="en-US" dirty="0" smtClean="0"/>
              <a:t>#2  Privatization</a:t>
            </a:r>
          </a:p>
          <a:p>
            <a:pPr>
              <a:buNone/>
            </a:pPr>
            <a:r>
              <a:rPr lang="en-US" dirty="0" smtClean="0"/>
              <a:t>#3  Deregulation</a:t>
            </a:r>
          </a:p>
          <a:p>
            <a:pPr>
              <a:buNone/>
            </a:pPr>
            <a:r>
              <a:rPr lang="en-US" dirty="0" smtClean="0"/>
              <a:t>#4  Limited Government</a:t>
            </a:r>
          </a:p>
          <a:p>
            <a:pPr>
              <a:buNone/>
            </a:pPr>
            <a:r>
              <a:rPr lang="en-US" dirty="0" smtClean="0"/>
              <a:t>#5  Supply Side Economics</a:t>
            </a:r>
          </a:p>
          <a:p>
            <a:pPr>
              <a:buNone/>
            </a:pPr>
            <a:r>
              <a:rPr lang="en-US" dirty="0" smtClean="0"/>
              <a:t>#6  Lower Taxes</a:t>
            </a:r>
            <a:endParaRPr lang="en-US" dirty="0"/>
          </a:p>
        </p:txBody>
      </p:sp>
      <p:sp>
        <p:nvSpPr>
          <p:cNvPr id="6" name="Content Placeholder 5"/>
          <p:cNvSpPr>
            <a:spLocks noGrp="1"/>
          </p:cNvSpPr>
          <p:nvPr>
            <p:ph sz="half" idx="2"/>
          </p:nvPr>
        </p:nvSpPr>
        <p:spPr>
          <a:xfrm>
            <a:off x="4648200" y="2057400"/>
            <a:ext cx="4038600" cy="4068763"/>
          </a:xfrm>
        </p:spPr>
        <p:txBody>
          <a:bodyPr/>
          <a:lstStyle/>
          <a:p>
            <a:pPr>
              <a:buNone/>
            </a:pPr>
            <a:r>
              <a:rPr lang="en-US" dirty="0" smtClean="0"/>
              <a:t>#7  Markets Know Best</a:t>
            </a:r>
          </a:p>
          <a:p>
            <a:pPr>
              <a:buNone/>
            </a:pPr>
            <a:r>
              <a:rPr lang="en-US" dirty="0" smtClean="0"/>
              <a:t>#8  Reduce the Deficit</a:t>
            </a:r>
          </a:p>
          <a:p>
            <a:pPr>
              <a:buNone/>
            </a:pPr>
            <a:r>
              <a:rPr lang="en-US" dirty="0" smtClean="0"/>
              <a:t>#9  Support Corporations and Financial Sector</a:t>
            </a:r>
          </a:p>
          <a:p>
            <a:pPr>
              <a:buNone/>
            </a:pPr>
            <a:r>
              <a:rPr lang="en-US" dirty="0" smtClean="0"/>
              <a:t>#10  “Free” Labor</a:t>
            </a:r>
          </a:p>
          <a:p>
            <a:pPr>
              <a:buNone/>
            </a:pPr>
            <a:r>
              <a:rPr lang="en-US" dirty="0" smtClean="0"/>
              <a:t>#11  Rugged Individualism</a:t>
            </a:r>
          </a:p>
          <a:p>
            <a:pPr>
              <a:buNone/>
            </a:pPr>
            <a:r>
              <a:rPr lang="en-US" dirty="0" smtClean="0"/>
              <a:t>#12  Spreading Neoliberalism</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81600" y="274638"/>
            <a:ext cx="3505200" cy="2316162"/>
          </a:xfrm>
        </p:spPr>
        <p:txBody>
          <a:bodyPr>
            <a:normAutofit/>
          </a:bodyPr>
          <a:lstStyle/>
          <a:p>
            <a:r>
              <a:rPr lang="en-US" sz="4800" dirty="0" smtClean="0"/>
              <a:t>Ingredient #1  Free Trade</a:t>
            </a:r>
            <a:endParaRPr lang="en-US" sz="4800" dirty="0"/>
          </a:p>
        </p:txBody>
      </p:sp>
      <p:pic>
        <p:nvPicPr>
          <p:cNvPr id="5125" name="Picture 5"/>
          <p:cNvPicPr>
            <a:picLocks noGrp="1" noChangeAspect="1" noChangeArrowheads="1"/>
          </p:cNvPicPr>
          <p:nvPr>
            <p:ph sz="half" idx="1"/>
          </p:nvPr>
        </p:nvPicPr>
        <p:blipFill>
          <a:blip r:embed="rId3"/>
          <a:stretch>
            <a:fillRect/>
          </a:stretch>
        </p:blipFill>
        <p:spPr bwMode="auto">
          <a:xfrm>
            <a:off x="304800" y="381000"/>
            <a:ext cx="4572000" cy="6191210"/>
          </a:xfrm>
          <a:prstGeom prst="rect">
            <a:avLst/>
          </a:prstGeom>
          <a:noFill/>
          <a:ln w="28575">
            <a:solidFill>
              <a:schemeClr val="bg2">
                <a:lumMod val="25000"/>
              </a:schemeClr>
            </a:solidFill>
            <a:miter lim="800000"/>
            <a:headEnd/>
            <a:tailEnd/>
          </a:ln>
          <a:effectLst/>
        </p:spPr>
      </p:pic>
      <p:pic>
        <p:nvPicPr>
          <p:cNvPr id="5126" name="Picture 6"/>
          <p:cNvPicPr>
            <a:picLocks noGrp="1" noChangeAspect="1" noChangeArrowheads="1"/>
          </p:cNvPicPr>
          <p:nvPr>
            <p:ph sz="half" idx="2"/>
          </p:nvPr>
        </p:nvPicPr>
        <p:blipFill>
          <a:blip r:embed="rId4"/>
          <a:srcRect/>
          <a:stretch>
            <a:fillRect/>
          </a:stretch>
        </p:blipFill>
        <p:spPr bwMode="auto">
          <a:xfrm>
            <a:off x="5257800" y="4191000"/>
            <a:ext cx="3657600" cy="15240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72200" y="457200"/>
            <a:ext cx="2743200" cy="3733800"/>
          </a:xfrm>
        </p:spPr>
        <p:txBody>
          <a:bodyPr>
            <a:normAutofit/>
          </a:bodyPr>
          <a:lstStyle/>
          <a:p>
            <a:r>
              <a:rPr lang="en-US" sz="4800" dirty="0" smtClean="0"/>
              <a:t>Smoot – Hawley </a:t>
            </a:r>
            <a:br>
              <a:rPr lang="en-US" sz="4800" dirty="0" smtClean="0"/>
            </a:br>
            <a:r>
              <a:rPr lang="en-US" sz="4800" dirty="0" smtClean="0"/>
              <a:t>Tariff Act,</a:t>
            </a:r>
            <a:br>
              <a:rPr lang="en-US" sz="4800" dirty="0" smtClean="0"/>
            </a:br>
            <a:r>
              <a:rPr lang="en-US" sz="4800" dirty="0" smtClean="0"/>
              <a:t>1929</a:t>
            </a:r>
            <a:endParaRPr lang="en-US" sz="4800" dirty="0"/>
          </a:p>
        </p:txBody>
      </p:sp>
      <p:pic>
        <p:nvPicPr>
          <p:cNvPr id="19458" name="Picture 2" descr="C:\Users\Back In Use\Pictures\1024px-Smoot_and_Hawley_standing_together,_April_11,_1929.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457200"/>
            <a:ext cx="5334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126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914400"/>
          </a:xfrm>
        </p:spPr>
        <p:txBody>
          <a:bodyPr>
            <a:normAutofit/>
          </a:bodyPr>
          <a:lstStyle/>
          <a:p>
            <a:r>
              <a:rPr lang="en-US" dirty="0" smtClean="0"/>
              <a:t>NAFTA Coat of Arms</a:t>
            </a:r>
            <a:endParaRPr lang="en-US" dirty="0"/>
          </a:p>
        </p:txBody>
      </p:sp>
      <p:pic>
        <p:nvPicPr>
          <p:cNvPr id="20484" name="Picture 4" descr="http://upload.wikimedia.org/wikipedia/commons/thumb/0/01/NAFTA_logo.svg/550px-NAFTA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600200"/>
            <a:ext cx="5238750" cy="48006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066800"/>
            <a:ext cx="8229600" cy="5486400"/>
          </a:xfrm>
          <a:ln>
            <a:solidFill>
              <a:srgbClr val="FF0000"/>
            </a:solidFill>
          </a:ln>
        </p:spPr>
        <p:txBody>
          <a:bodyPr/>
          <a:lstStyle/>
          <a:p>
            <a:endParaRPr lang="en-US" dirty="0"/>
          </a:p>
        </p:txBody>
      </p:sp>
    </p:spTree>
    <p:extLst>
      <p:ext uri="{BB962C8B-B14F-4D97-AF65-F5344CB8AC3E}">
        <p14:creationId xmlns:p14="http://schemas.microsoft.com/office/powerpoint/2010/main" val="3897697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North American Free Trade Association NAFTA</a:t>
            </a:r>
            <a:endParaRPr lang="en-US" dirty="0"/>
          </a:p>
        </p:txBody>
      </p:sp>
      <p:pic>
        <p:nvPicPr>
          <p:cNvPr id="6146" name="Picture 2"/>
          <p:cNvPicPr>
            <a:picLocks noGrp="1" noChangeAspect="1" noChangeArrowheads="1"/>
          </p:cNvPicPr>
          <p:nvPr>
            <p:ph idx="1"/>
          </p:nvPr>
        </p:nvPicPr>
        <p:blipFill>
          <a:blip r:embed="rId3"/>
          <a:srcRect/>
          <a:stretch>
            <a:fillRect/>
          </a:stretch>
        </p:blipFill>
        <p:spPr bwMode="auto">
          <a:xfrm>
            <a:off x="533400" y="1600200"/>
            <a:ext cx="8077200" cy="48006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TotalTime>
  <Words>1082</Words>
  <Application>Microsoft Office PowerPoint</Application>
  <PresentationFormat>On-screen Show (4:3)</PresentationFormat>
  <Paragraphs>119</Paragraphs>
  <Slides>37</Slides>
  <Notes>34</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Chapter 3: The Neoliberal Stew:  A Dozen Essential Ingredients</vt:lpstr>
      <vt:lpstr>Chief Sitting Bull</vt:lpstr>
      <vt:lpstr>The Philosophy of Neoliberalism, Milton Friedman</vt:lpstr>
      <vt:lpstr>Federal Reserve Chairmen</vt:lpstr>
      <vt:lpstr>The Neoliberal Stew 12 Ingredients</vt:lpstr>
      <vt:lpstr>Ingredient #1  Free Trade</vt:lpstr>
      <vt:lpstr>Smoot – Hawley  Tariff Act, 1929</vt:lpstr>
      <vt:lpstr>NAFTA Coat of Arms</vt:lpstr>
      <vt:lpstr>North American Free Trade Association NAFTA</vt:lpstr>
      <vt:lpstr>NAFTA</vt:lpstr>
      <vt:lpstr>Ingredient #2 Privatization</vt:lpstr>
      <vt:lpstr>Transportation Security Administration  TSA</vt:lpstr>
      <vt:lpstr>Ingredient #3 Deregulation</vt:lpstr>
      <vt:lpstr>Deregulation: Glass-Steagall Act, 1933</vt:lpstr>
      <vt:lpstr>Enron Headquarters, Houston, TX</vt:lpstr>
      <vt:lpstr>Water Privatization</vt:lpstr>
      <vt:lpstr>Ingredient #4  Small Government</vt:lpstr>
      <vt:lpstr>Ingredient #5  Supply Side Economics</vt:lpstr>
      <vt:lpstr>Ingredient #6  Lower Taxes</vt:lpstr>
      <vt:lpstr>PowerPoint Presentation</vt:lpstr>
      <vt:lpstr>PowerPoint Presentation</vt:lpstr>
      <vt:lpstr>Warren Buffett</vt:lpstr>
      <vt:lpstr>Ingredient #7 Reduce the Deficit</vt:lpstr>
      <vt:lpstr>PowerPoint Presentation</vt:lpstr>
      <vt:lpstr>PowerPoint Presentation</vt:lpstr>
      <vt:lpstr>Ingredient #8  Markets Know Best</vt:lpstr>
      <vt:lpstr>Ingredient #9  Support of Corporations</vt:lpstr>
      <vt:lpstr>Support of Corporations  Santa Clara County v. Southern Pacific Railroad</vt:lpstr>
      <vt:lpstr>John D. Rockefeller, One of the first industrial tycoons</vt:lpstr>
      <vt:lpstr>Ingredient #10 Labor,  Knights  of Labor</vt:lpstr>
      <vt:lpstr>American Federation  of Labor</vt:lpstr>
      <vt:lpstr>Union Man’s Burden</vt:lpstr>
      <vt:lpstr>Labor Union</vt:lpstr>
      <vt:lpstr>Rise and Fall of Union Membership in the United States 1930-2010</vt:lpstr>
      <vt:lpstr>Wages</vt:lpstr>
      <vt:lpstr>Ingredient #11  Rugged Individualism</vt:lpstr>
      <vt:lpstr>Ingredient #12  Spreading Neoliberalism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Neoliberal Stew 12 Ingredients</dc:title>
  <dc:creator/>
  <cp:lastModifiedBy>Back In Use</cp:lastModifiedBy>
  <cp:revision>26</cp:revision>
  <dcterms:created xsi:type="dcterms:W3CDTF">2006-08-16T00:00:00Z</dcterms:created>
  <dcterms:modified xsi:type="dcterms:W3CDTF">2015-03-02T19:39:08Z</dcterms:modified>
</cp:coreProperties>
</file>